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0" r:id="rId3"/>
    <p:sldId id="258" r:id="rId4"/>
    <p:sldId id="262" r:id="rId5"/>
    <p:sldId id="26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66" d="100"/>
          <a:sy n="66" d="100"/>
        </p:scale>
        <p:origin x="1330" y="3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16AA-3381-4564-165F-8D558C7C08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19BAB103-D36B-5A10-490C-2752C3F48B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A2DFFD77-991B-6134-5B2F-86F7A07FA5F5}"/>
              </a:ext>
            </a:extLst>
          </p:cNvPr>
          <p:cNvSpPr>
            <a:spLocks noGrp="1"/>
          </p:cNvSpPr>
          <p:nvPr>
            <p:ph type="dt" sz="half" idx="10"/>
          </p:nvPr>
        </p:nvSpPr>
        <p:spPr/>
        <p:txBody>
          <a:bodyPr/>
          <a:lstStyle/>
          <a:p>
            <a:fld id="{A7A67B5F-91E3-420A-A2E7-5653CB9C4777}" type="datetimeFigureOut">
              <a:rPr lang="en-SG" smtClean="0"/>
              <a:t>23/4/2024</a:t>
            </a:fld>
            <a:endParaRPr lang="en-SG"/>
          </a:p>
        </p:txBody>
      </p:sp>
      <p:sp>
        <p:nvSpPr>
          <p:cNvPr id="5" name="Footer Placeholder 4">
            <a:extLst>
              <a:ext uri="{FF2B5EF4-FFF2-40B4-BE49-F238E27FC236}">
                <a16:creationId xmlns:a16="http://schemas.microsoft.com/office/drawing/2014/main" id="{2200DF43-0B29-F2B6-78EA-A80FFF2DCAE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E28748C-14DD-D7F8-1A52-97877A223F35}"/>
              </a:ext>
            </a:extLst>
          </p:cNvPr>
          <p:cNvSpPr>
            <a:spLocks noGrp="1"/>
          </p:cNvSpPr>
          <p:nvPr>
            <p:ph type="sldNum" sz="quarter" idx="12"/>
          </p:nvPr>
        </p:nvSpPr>
        <p:spPr/>
        <p:txBody>
          <a:bodyPr/>
          <a:lstStyle/>
          <a:p>
            <a:fld id="{F8A9CB4D-81F5-4AED-A34F-BF546D512991}" type="slidenum">
              <a:rPr lang="en-SG" smtClean="0"/>
              <a:t>‹#›</a:t>
            </a:fld>
            <a:endParaRPr lang="en-SG"/>
          </a:p>
        </p:txBody>
      </p:sp>
    </p:spTree>
    <p:extLst>
      <p:ext uri="{BB962C8B-B14F-4D97-AF65-F5344CB8AC3E}">
        <p14:creationId xmlns:p14="http://schemas.microsoft.com/office/powerpoint/2010/main" val="3387459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3C8B-4665-9F6A-04D8-D8E60F85B3F9}"/>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9AC2EDF-3FB4-E53A-43D5-DD2E6C83BA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FDC150F-135F-AC18-7D86-7A4B1FFBC066}"/>
              </a:ext>
            </a:extLst>
          </p:cNvPr>
          <p:cNvSpPr>
            <a:spLocks noGrp="1"/>
          </p:cNvSpPr>
          <p:nvPr>
            <p:ph type="dt" sz="half" idx="10"/>
          </p:nvPr>
        </p:nvSpPr>
        <p:spPr/>
        <p:txBody>
          <a:bodyPr/>
          <a:lstStyle/>
          <a:p>
            <a:fld id="{A7A67B5F-91E3-420A-A2E7-5653CB9C4777}" type="datetimeFigureOut">
              <a:rPr lang="en-SG" smtClean="0"/>
              <a:t>23/4/2024</a:t>
            </a:fld>
            <a:endParaRPr lang="en-SG"/>
          </a:p>
        </p:txBody>
      </p:sp>
      <p:sp>
        <p:nvSpPr>
          <p:cNvPr id="5" name="Footer Placeholder 4">
            <a:extLst>
              <a:ext uri="{FF2B5EF4-FFF2-40B4-BE49-F238E27FC236}">
                <a16:creationId xmlns:a16="http://schemas.microsoft.com/office/drawing/2014/main" id="{1A547CFE-A1A2-5934-6F71-8EE15B59A68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9D94598-EC56-F722-C663-12751642159C}"/>
              </a:ext>
            </a:extLst>
          </p:cNvPr>
          <p:cNvSpPr>
            <a:spLocks noGrp="1"/>
          </p:cNvSpPr>
          <p:nvPr>
            <p:ph type="sldNum" sz="quarter" idx="12"/>
          </p:nvPr>
        </p:nvSpPr>
        <p:spPr/>
        <p:txBody>
          <a:bodyPr/>
          <a:lstStyle/>
          <a:p>
            <a:fld id="{F8A9CB4D-81F5-4AED-A34F-BF546D512991}" type="slidenum">
              <a:rPr lang="en-SG" smtClean="0"/>
              <a:t>‹#›</a:t>
            </a:fld>
            <a:endParaRPr lang="en-SG"/>
          </a:p>
        </p:txBody>
      </p:sp>
    </p:spTree>
    <p:extLst>
      <p:ext uri="{BB962C8B-B14F-4D97-AF65-F5344CB8AC3E}">
        <p14:creationId xmlns:p14="http://schemas.microsoft.com/office/powerpoint/2010/main" val="3440003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9117CE-DA28-229B-0843-81E7248855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7CBBB2FE-53B1-92D8-63CC-4A49FB525B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91FCA1C-DEC7-94B7-A2AC-900726C5C189}"/>
              </a:ext>
            </a:extLst>
          </p:cNvPr>
          <p:cNvSpPr>
            <a:spLocks noGrp="1"/>
          </p:cNvSpPr>
          <p:nvPr>
            <p:ph type="dt" sz="half" idx="10"/>
          </p:nvPr>
        </p:nvSpPr>
        <p:spPr/>
        <p:txBody>
          <a:bodyPr/>
          <a:lstStyle/>
          <a:p>
            <a:fld id="{A7A67B5F-91E3-420A-A2E7-5653CB9C4777}" type="datetimeFigureOut">
              <a:rPr lang="en-SG" smtClean="0"/>
              <a:t>23/4/2024</a:t>
            </a:fld>
            <a:endParaRPr lang="en-SG"/>
          </a:p>
        </p:txBody>
      </p:sp>
      <p:sp>
        <p:nvSpPr>
          <p:cNvPr id="5" name="Footer Placeholder 4">
            <a:extLst>
              <a:ext uri="{FF2B5EF4-FFF2-40B4-BE49-F238E27FC236}">
                <a16:creationId xmlns:a16="http://schemas.microsoft.com/office/drawing/2014/main" id="{4063B96F-E767-F5BA-3F85-AA9A59C6DD7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3B88B51-E9D4-69F1-FE41-2FFED1690765}"/>
              </a:ext>
            </a:extLst>
          </p:cNvPr>
          <p:cNvSpPr>
            <a:spLocks noGrp="1"/>
          </p:cNvSpPr>
          <p:nvPr>
            <p:ph type="sldNum" sz="quarter" idx="12"/>
          </p:nvPr>
        </p:nvSpPr>
        <p:spPr/>
        <p:txBody>
          <a:bodyPr/>
          <a:lstStyle/>
          <a:p>
            <a:fld id="{F8A9CB4D-81F5-4AED-A34F-BF546D512991}" type="slidenum">
              <a:rPr lang="en-SG" smtClean="0"/>
              <a:t>‹#›</a:t>
            </a:fld>
            <a:endParaRPr lang="en-SG"/>
          </a:p>
        </p:txBody>
      </p:sp>
    </p:spTree>
    <p:extLst>
      <p:ext uri="{BB962C8B-B14F-4D97-AF65-F5344CB8AC3E}">
        <p14:creationId xmlns:p14="http://schemas.microsoft.com/office/powerpoint/2010/main" val="3812074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4917C-B58F-083C-E4FE-43E85BDEC15C}"/>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36ADF2E-C944-6DA9-65F7-402D0BE047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8349127-96DA-6F86-E4D9-D2D5A5D9929D}"/>
              </a:ext>
            </a:extLst>
          </p:cNvPr>
          <p:cNvSpPr>
            <a:spLocks noGrp="1"/>
          </p:cNvSpPr>
          <p:nvPr>
            <p:ph type="dt" sz="half" idx="10"/>
          </p:nvPr>
        </p:nvSpPr>
        <p:spPr/>
        <p:txBody>
          <a:bodyPr/>
          <a:lstStyle/>
          <a:p>
            <a:fld id="{A7A67B5F-91E3-420A-A2E7-5653CB9C4777}" type="datetimeFigureOut">
              <a:rPr lang="en-SG" smtClean="0"/>
              <a:t>23/4/2024</a:t>
            </a:fld>
            <a:endParaRPr lang="en-SG"/>
          </a:p>
        </p:txBody>
      </p:sp>
      <p:sp>
        <p:nvSpPr>
          <p:cNvPr id="5" name="Footer Placeholder 4">
            <a:extLst>
              <a:ext uri="{FF2B5EF4-FFF2-40B4-BE49-F238E27FC236}">
                <a16:creationId xmlns:a16="http://schemas.microsoft.com/office/drawing/2014/main" id="{9187152A-5708-84F9-F54F-32A1721F8B6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08ABFF6-39D8-052A-4CFA-1CC738AC5C8F}"/>
              </a:ext>
            </a:extLst>
          </p:cNvPr>
          <p:cNvSpPr>
            <a:spLocks noGrp="1"/>
          </p:cNvSpPr>
          <p:nvPr>
            <p:ph type="sldNum" sz="quarter" idx="12"/>
          </p:nvPr>
        </p:nvSpPr>
        <p:spPr/>
        <p:txBody>
          <a:bodyPr/>
          <a:lstStyle/>
          <a:p>
            <a:fld id="{F8A9CB4D-81F5-4AED-A34F-BF546D512991}" type="slidenum">
              <a:rPr lang="en-SG" smtClean="0"/>
              <a:t>‹#›</a:t>
            </a:fld>
            <a:endParaRPr lang="en-SG"/>
          </a:p>
        </p:txBody>
      </p:sp>
    </p:spTree>
    <p:extLst>
      <p:ext uri="{BB962C8B-B14F-4D97-AF65-F5344CB8AC3E}">
        <p14:creationId xmlns:p14="http://schemas.microsoft.com/office/powerpoint/2010/main" val="4044224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0B320-E7DB-111E-C070-16ADE8E67C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714A743D-3FED-798B-0A15-B8CD5965D08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84BF28-F014-7CBA-B71A-5EBD637D864B}"/>
              </a:ext>
            </a:extLst>
          </p:cNvPr>
          <p:cNvSpPr>
            <a:spLocks noGrp="1"/>
          </p:cNvSpPr>
          <p:nvPr>
            <p:ph type="dt" sz="half" idx="10"/>
          </p:nvPr>
        </p:nvSpPr>
        <p:spPr/>
        <p:txBody>
          <a:bodyPr/>
          <a:lstStyle/>
          <a:p>
            <a:fld id="{A7A67B5F-91E3-420A-A2E7-5653CB9C4777}" type="datetimeFigureOut">
              <a:rPr lang="en-SG" smtClean="0"/>
              <a:t>23/4/2024</a:t>
            </a:fld>
            <a:endParaRPr lang="en-SG"/>
          </a:p>
        </p:txBody>
      </p:sp>
      <p:sp>
        <p:nvSpPr>
          <p:cNvPr id="5" name="Footer Placeholder 4">
            <a:extLst>
              <a:ext uri="{FF2B5EF4-FFF2-40B4-BE49-F238E27FC236}">
                <a16:creationId xmlns:a16="http://schemas.microsoft.com/office/drawing/2014/main" id="{81C005C6-3EEE-694C-974D-2DCED50ECE9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73AD732-E72A-857D-9FBE-08B1EF9AFA81}"/>
              </a:ext>
            </a:extLst>
          </p:cNvPr>
          <p:cNvSpPr>
            <a:spLocks noGrp="1"/>
          </p:cNvSpPr>
          <p:nvPr>
            <p:ph type="sldNum" sz="quarter" idx="12"/>
          </p:nvPr>
        </p:nvSpPr>
        <p:spPr/>
        <p:txBody>
          <a:bodyPr/>
          <a:lstStyle/>
          <a:p>
            <a:fld id="{F8A9CB4D-81F5-4AED-A34F-BF546D512991}" type="slidenum">
              <a:rPr lang="en-SG" smtClean="0"/>
              <a:t>‹#›</a:t>
            </a:fld>
            <a:endParaRPr lang="en-SG"/>
          </a:p>
        </p:txBody>
      </p:sp>
    </p:spTree>
    <p:extLst>
      <p:ext uri="{BB962C8B-B14F-4D97-AF65-F5344CB8AC3E}">
        <p14:creationId xmlns:p14="http://schemas.microsoft.com/office/powerpoint/2010/main" val="4089488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CF9BD-6D6F-FD42-9714-2BEB253A651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60EA3B72-68BA-521C-8611-1D27AF5CC1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1AB9A89C-5CEA-17FD-4E60-0A8C0B45CF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1C760B8B-D133-F135-228C-A7D3039875B1}"/>
              </a:ext>
            </a:extLst>
          </p:cNvPr>
          <p:cNvSpPr>
            <a:spLocks noGrp="1"/>
          </p:cNvSpPr>
          <p:nvPr>
            <p:ph type="dt" sz="half" idx="10"/>
          </p:nvPr>
        </p:nvSpPr>
        <p:spPr/>
        <p:txBody>
          <a:bodyPr/>
          <a:lstStyle/>
          <a:p>
            <a:fld id="{A7A67B5F-91E3-420A-A2E7-5653CB9C4777}" type="datetimeFigureOut">
              <a:rPr lang="en-SG" smtClean="0"/>
              <a:t>23/4/2024</a:t>
            </a:fld>
            <a:endParaRPr lang="en-SG"/>
          </a:p>
        </p:txBody>
      </p:sp>
      <p:sp>
        <p:nvSpPr>
          <p:cNvPr id="6" name="Footer Placeholder 5">
            <a:extLst>
              <a:ext uri="{FF2B5EF4-FFF2-40B4-BE49-F238E27FC236}">
                <a16:creationId xmlns:a16="http://schemas.microsoft.com/office/drawing/2014/main" id="{509DE295-58E4-116E-DC86-1318B4CD13A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0A5961D1-EC00-0EC2-7BFA-2FE890296FDF}"/>
              </a:ext>
            </a:extLst>
          </p:cNvPr>
          <p:cNvSpPr>
            <a:spLocks noGrp="1"/>
          </p:cNvSpPr>
          <p:nvPr>
            <p:ph type="sldNum" sz="quarter" idx="12"/>
          </p:nvPr>
        </p:nvSpPr>
        <p:spPr/>
        <p:txBody>
          <a:bodyPr/>
          <a:lstStyle/>
          <a:p>
            <a:fld id="{F8A9CB4D-81F5-4AED-A34F-BF546D512991}" type="slidenum">
              <a:rPr lang="en-SG" smtClean="0"/>
              <a:t>‹#›</a:t>
            </a:fld>
            <a:endParaRPr lang="en-SG"/>
          </a:p>
        </p:txBody>
      </p:sp>
    </p:spTree>
    <p:extLst>
      <p:ext uri="{BB962C8B-B14F-4D97-AF65-F5344CB8AC3E}">
        <p14:creationId xmlns:p14="http://schemas.microsoft.com/office/powerpoint/2010/main" val="3803342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EC774-F89A-A55C-6C68-CE2E416F15A2}"/>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98C85491-1BF0-068E-7622-5D42F45B3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762685-8F69-7620-2FBC-DAE5B28BA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650EDDF4-5F8E-9040-5ECF-B96F8E7ABA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84F50F-76A3-7469-547A-BBADE04415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F555FB4B-8A48-6869-F32D-8CAF25B15E4C}"/>
              </a:ext>
            </a:extLst>
          </p:cNvPr>
          <p:cNvSpPr>
            <a:spLocks noGrp="1"/>
          </p:cNvSpPr>
          <p:nvPr>
            <p:ph type="dt" sz="half" idx="10"/>
          </p:nvPr>
        </p:nvSpPr>
        <p:spPr/>
        <p:txBody>
          <a:bodyPr/>
          <a:lstStyle/>
          <a:p>
            <a:fld id="{A7A67B5F-91E3-420A-A2E7-5653CB9C4777}" type="datetimeFigureOut">
              <a:rPr lang="en-SG" smtClean="0"/>
              <a:t>23/4/2024</a:t>
            </a:fld>
            <a:endParaRPr lang="en-SG"/>
          </a:p>
        </p:txBody>
      </p:sp>
      <p:sp>
        <p:nvSpPr>
          <p:cNvPr id="8" name="Footer Placeholder 7">
            <a:extLst>
              <a:ext uri="{FF2B5EF4-FFF2-40B4-BE49-F238E27FC236}">
                <a16:creationId xmlns:a16="http://schemas.microsoft.com/office/drawing/2014/main" id="{A3D646E0-3798-075F-83EA-C3E0F50EECA7}"/>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245B9D87-64F1-3D15-B731-E14A716C957C}"/>
              </a:ext>
            </a:extLst>
          </p:cNvPr>
          <p:cNvSpPr>
            <a:spLocks noGrp="1"/>
          </p:cNvSpPr>
          <p:nvPr>
            <p:ph type="sldNum" sz="quarter" idx="12"/>
          </p:nvPr>
        </p:nvSpPr>
        <p:spPr/>
        <p:txBody>
          <a:bodyPr/>
          <a:lstStyle/>
          <a:p>
            <a:fld id="{F8A9CB4D-81F5-4AED-A34F-BF546D512991}" type="slidenum">
              <a:rPr lang="en-SG" smtClean="0"/>
              <a:t>‹#›</a:t>
            </a:fld>
            <a:endParaRPr lang="en-SG"/>
          </a:p>
        </p:txBody>
      </p:sp>
    </p:spTree>
    <p:extLst>
      <p:ext uri="{BB962C8B-B14F-4D97-AF65-F5344CB8AC3E}">
        <p14:creationId xmlns:p14="http://schemas.microsoft.com/office/powerpoint/2010/main" val="439969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463A-C614-0CDA-E617-83592B24F5B7}"/>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A55FED02-6C39-9787-2BAD-1795B4182118}"/>
              </a:ext>
            </a:extLst>
          </p:cNvPr>
          <p:cNvSpPr>
            <a:spLocks noGrp="1"/>
          </p:cNvSpPr>
          <p:nvPr>
            <p:ph type="dt" sz="half" idx="10"/>
          </p:nvPr>
        </p:nvSpPr>
        <p:spPr/>
        <p:txBody>
          <a:bodyPr/>
          <a:lstStyle/>
          <a:p>
            <a:fld id="{A7A67B5F-91E3-420A-A2E7-5653CB9C4777}" type="datetimeFigureOut">
              <a:rPr lang="en-SG" smtClean="0"/>
              <a:t>23/4/2024</a:t>
            </a:fld>
            <a:endParaRPr lang="en-SG"/>
          </a:p>
        </p:txBody>
      </p:sp>
      <p:sp>
        <p:nvSpPr>
          <p:cNvPr id="4" name="Footer Placeholder 3">
            <a:extLst>
              <a:ext uri="{FF2B5EF4-FFF2-40B4-BE49-F238E27FC236}">
                <a16:creationId xmlns:a16="http://schemas.microsoft.com/office/drawing/2014/main" id="{272CEE68-3112-A225-8911-C3495F785B6D}"/>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D79A111-40DD-DE05-E1B5-01F933837E75}"/>
              </a:ext>
            </a:extLst>
          </p:cNvPr>
          <p:cNvSpPr>
            <a:spLocks noGrp="1"/>
          </p:cNvSpPr>
          <p:nvPr>
            <p:ph type="sldNum" sz="quarter" idx="12"/>
          </p:nvPr>
        </p:nvSpPr>
        <p:spPr/>
        <p:txBody>
          <a:bodyPr/>
          <a:lstStyle/>
          <a:p>
            <a:fld id="{F8A9CB4D-81F5-4AED-A34F-BF546D512991}" type="slidenum">
              <a:rPr lang="en-SG" smtClean="0"/>
              <a:t>‹#›</a:t>
            </a:fld>
            <a:endParaRPr lang="en-SG"/>
          </a:p>
        </p:txBody>
      </p:sp>
    </p:spTree>
    <p:extLst>
      <p:ext uri="{BB962C8B-B14F-4D97-AF65-F5344CB8AC3E}">
        <p14:creationId xmlns:p14="http://schemas.microsoft.com/office/powerpoint/2010/main" val="1525744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6AAC1D-CDD1-44A0-C380-31F47E599546}"/>
              </a:ext>
            </a:extLst>
          </p:cNvPr>
          <p:cNvSpPr>
            <a:spLocks noGrp="1"/>
          </p:cNvSpPr>
          <p:nvPr>
            <p:ph type="dt" sz="half" idx="10"/>
          </p:nvPr>
        </p:nvSpPr>
        <p:spPr/>
        <p:txBody>
          <a:bodyPr/>
          <a:lstStyle/>
          <a:p>
            <a:fld id="{A7A67B5F-91E3-420A-A2E7-5653CB9C4777}" type="datetimeFigureOut">
              <a:rPr lang="en-SG" smtClean="0"/>
              <a:t>23/4/2024</a:t>
            </a:fld>
            <a:endParaRPr lang="en-SG"/>
          </a:p>
        </p:txBody>
      </p:sp>
      <p:sp>
        <p:nvSpPr>
          <p:cNvPr id="3" name="Footer Placeholder 2">
            <a:extLst>
              <a:ext uri="{FF2B5EF4-FFF2-40B4-BE49-F238E27FC236}">
                <a16:creationId xmlns:a16="http://schemas.microsoft.com/office/drawing/2014/main" id="{8E07290F-FC4D-6B42-387B-7E893B3E7863}"/>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04B3C792-512E-9030-D5AF-860AC93C7033}"/>
              </a:ext>
            </a:extLst>
          </p:cNvPr>
          <p:cNvSpPr>
            <a:spLocks noGrp="1"/>
          </p:cNvSpPr>
          <p:nvPr>
            <p:ph type="sldNum" sz="quarter" idx="12"/>
          </p:nvPr>
        </p:nvSpPr>
        <p:spPr/>
        <p:txBody>
          <a:bodyPr/>
          <a:lstStyle/>
          <a:p>
            <a:fld id="{F8A9CB4D-81F5-4AED-A34F-BF546D512991}" type="slidenum">
              <a:rPr lang="en-SG" smtClean="0"/>
              <a:t>‹#›</a:t>
            </a:fld>
            <a:endParaRPr lang="en-SG"/>
          </a:p>
        </p:txBody>
      </p:sp>
    </p:spTree>
    <p:extLst>
      <p:ext uri="{BB962C8B-B14F-4D97-AF65-F5344CB8AC3E}">
        <p14:creationId xmlns:p14="http://schemas.microsoft.com/office/powerpoint/2010/main" val="424099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6C51C-13CC-EB18-BB24-3B74C29C2E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1724DF50-770F-B460-82DC-4C402EDF46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8332FE37-7C72-BB92-FCE7-A8A0057E48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36C29F-3C4A-5469-871C-E5E63C1D88DF}"/>
              </a:ext>
            </a:extLst>
          </p:cNvPr>
          <p:cNvSpPr>
            <a:spLocks noGrp="1"/>
          </p:cNvSpPr>
          <p:nvPr>
            <p:ph type="dt" sz="half" idx="10"/>
          </p:nvPr>
        </p:nvSpPr>
        <p:spPr/>
        <p:txBody>
          <a:bodyPr/>
          <a:lstStyle/>
          <a:p>
            <a:fld id="{A7A67B5F-91E3-420A-A2E7-5653CB9C4777}" type="datetimeFigureOut">
              <a:rPr lang="en-SG" smtClean="0"/>
              <a:t>23/4/2024</a:t>
            </a:fld>
            <a:endParaRPr lang="en-SG"/>
          </a:p>
        </p:txBody>
      </p:sp>
      <p:sp>
        <p:nvSpPr>
          <p:cNvPr id="6" name="Footer Placeholder 5">
            <a:extLst>
              <a:ext uri="{FF2B5EF4-FFF2-40B4-BE49-F238E27FC236}">
                <a16:creationId xmlns:a16="http://schemas.microsoft.com/office/drawing/2014/main" id="{C02B5FFC-0546-3AA1-0AA5-B4AAEB0163BE}"/>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DA9AF8D-9DBC-E7D2-D55C-1AAB3A5F6564}"/>
              </a:ext>
            </a:extLst>
          </p:cNvPr>
          <p:cNvSpPr>
            <a:spLocks noGrp="1"/>
          </p:cNvSpPr>
          <p:nvPr>
            <p:ph type="sldNum" sz="quarter" idx="12"/>
          </p:nvPr>
        </p:nvSpPr>
        <p:spPr/>
        <p:txBody>
          <a:bodyPr/>
          <a:lstStyle/>
          <a:p>
            <a:fld id="{F8A9CB4D-81F5-4AED-A34F-BF546D512991}" type="slidenum">
              <a:rPr lang="en-SG" smtClean="0"/>
              <a:t>‹#›</a:t>
            </a:fld>
            <a:endParaRPr lang="en-SG"/>
          </a:p>
        </p:txBody>
      </p:sp>
    </p:spTree>
    <p:extLst>
      <p:ext uri="{BB962C8B-B14F-4D97-AF65-F5344CB8AC3E}">
        <p14:creationId xmlns:p14="http://schemas.microsoft.com/office/powerpoint/2010/main" val="4198686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511F4-A72B-7DA4-39C6-8AFD2D031E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39ED6E99-302B-B477-905C-D7B23EBB4A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1A501314-42A2-3413-94D5-61C188D8AB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46F018-FE8F-2A69-A4A6-1762C85CE2E3}"/>
              </a:ext>
            </a:extLst>
          </p:cNvPr>
          <p:cNvSpPr>
            <a:spLocks noGrp="1"/>
          </p:cNvSpPr>
          <p:nvPr>
            <p:ph type="dt" sz="half" idx="10"/>
          </p:nvPr>
        </p:nvSpPr>
        <p:spPr/>
        <p:txBody>
          <a:bodyPr/>
          <a:lstStyle/>
          <a:p>
            <a:fld id="{A7A67B5F-91E3-420A-A2E7-5653CB9C4777}" type="datetimeFigureOut">
              <a:rPr lang="en-SG" smtClean="0"/>
              <a:t>23/4/2024</a:t>
            </a:fld>
            <a:endParaRPr lang="en-SG"/>
          </a:p>
        </p:txBody>
      </p:sp>
      <p:sp>
        <p:nvSpPr>
          <p:cNvPr id="6" name="Footer Placeholder 5">
            <a:extLst>
              <a:ext uri="{FF2B5EF4-FFF2-40B4-BE49-F238E27FC236}">
                <a16:creationId xmlns:a16="http://schemas.microsoft.com/office/drawing/2014/main" id="{8A5934E7-5906-27D4-0CAB-2C9E912AB53B}"/>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605694A-53D6-E388-82A4-2570EF7FF51C}"/>
              </a:ext>
            </a:extLst>
          </p:cNvPr>
          <p:cNvSpPr>
            <a:spLocks noGrp="1"/>
          </p:cNvSpPr>
          <p:nvPr>
            <p:ph type="sldNum" sz="quarter" idx="12"/>
          </p:nvPr>
        </p:nvSpPr>
        <p:spPr/>
        <p:txBody>
          <a:bodyPr/>
          <a:lstStyle/>
          <a:p>
            <a:fld id="{F8A9CB4D-81F5-4AED-A34F-BF546D512991}" type="slidenum">
              <a:rPr lang="en-SG" smtClean="0"/>
              <a:t>‹#›</a:t>
            </a:fld>
            <a:endParaRPr lang="en-SG"/>
          </a:p>
        </p:txBody>
      </p:sp>
    </p:spTree>
    <p:extLst>
      <p:ext uri="{BB962C8B-B14F-4D97-AF65-F5344CB8AC3E}">
        <p14:creationId xmlns:p14="http://schemas.microsoft.com/office/powerpoint/2010/main" val="184532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5A07AF-5BE6-5661-30F1-244B8C35E0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C010A4AD-D934-54E7-CAE5-B4F1958011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1A7337B-A6CB-5873-E85F-691EDE990B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7A67B5F-91E3-420A-A2E7-5653CB9C4777}" type="datetimeFigureOut">
              <a:rPr lang="en-SG" smtClean="0"/>
              <a:t>23/4/2024</a:t>
            </a:fld>
            <a:endParaRPr lang="en-SG"/>
          </a:p>
        </p:txBody>
      </p:sp>
      <p:sp>
        <p:nvSpPr>
          <p:cNvPr id="5" name="Footer Placeholder 4">
            <a:extLst>
              <a:ext uri="{FF2B5EF4-FFF2-40B4-BE49-F238E27FC236}">
                <a16:creationId xmlns:a16="http://schemas.microsoft.com/office/drawing/2014/main" id="{AF627E95-557B-EE92-862A-3EC730B33D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333CA8D0-7653-3ABE-44ED-F51E9BF96F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8A9CB4D-81F5-4AED-A34F-BF546D512991}" type="slidenum">
              <a:rPr lang="en-SG" smtClean="0"/>
              <a:t>‹#›</a:t>
            </a:fld>
            <a:endParaRPr lang="en-SG"/>
          </a:p>
        </p:txBody>
      </p:sp>
    </p:spTree>
    <p:extLst>
      <p:ext uri="{BB962C8B-B14F-4D97-AF65-F5344CB8AC3E}">
        <p14:creationId xmlns:p14="http://schemas.microsoft.com/office/powerpoint/2010/main" val="1300120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87CD53-884B-BD8B-188F-1767007F38E3}"/>
              </a:ext>
            </a:extLst>
          </p:cNvPr>
          <p:cNvSpPr>
            <a:spLocks noGrp="1"/>
          </p:cNvSpPr>
          <p:nvPr>
            <p:ph type="title"/>
          </p:nvPr>
        </p:nvSpPr>
        <p:spPr>
          <a:xfrm>
            <a:off x="346587" y="402887"/>
            <a:ext cx="4766187" cy="1323439"/>
          </a:xfrm>
        </p:spPr>
        <p:txBody>
          <a:bodyPr anchor="t">
            <a:normAutofit/>
          </a:bodyPr>
          <a:lstStyle/>
          <a:p>
            <a:r>
              <a:rPr lang="en-US" sz="4000" dirty="0">
                <a:solidFill>
                  <a:schemeClr val="bg1"/>
                </a:solidFill>
              </a:rPr>
              <a:t>Deep learning model</a:t>
            </a:r>
            <a:endParaRPr lang="en-SG" sz="4000" dirty="0">
              <a:solidFill>
                <a:schemeClr val="bg1"/>
              </a:solidFill>
            </a:endParaRPr>
          </a:p>
        </p:txBody>
      </p:sp>
      <p:sp>
        <p:nvSpPr>
          <p:cNvPr id="4" name="Content Placeholder 3">
            <a:extLst>
              <a:ext uri="{FF2B5EF4-FFF2-40B4-BE49-F238E27FC236}">
                <a16:creationId xmlns:a16="http://schemas.microsoft.com/office/drawing/2014/main" id="{CC90C4F6-E452-B4A8-133A-C45FB95A6B59}"/>
              </a:ext>
            </a:extLst>
          </p:cNvPr>
          <p:cNvSpPr>
            <a:spLocks noGrp="1"/>
          </p:cNvSpPr>
          <p:nvPr>
            <p:ph idx="1"/>
          </p:nvPr>
        </p:nvSpPr>
        <p:spPr>
          <a:xfrm>
            <a:off x="182932" y="1322261"/>
            <a:ext cx="2894370" cy="2454300"/>
          </a:xfrm>
        </p:spPr>
        <p:txBody>
          <a:bodyPr>
            <a:normAutofit lnSpcReduction="10000"/>
          </a:bodyPr>
          <a:lstStyle/>
          <a:p>
            <a:r>
              <a:rPr lang="en-US" sz="1800" dirty="0">
                <a:solidFill>
                  <a:schemeClr val="bg1">
                    <a:alpha val="80000"/>
                  </a:schemeClr>
                </a:solidFill>
              </a:rPr>
              <a:t>121 testing, 49 validation (70/30)</a:t>
            </a:r>
          </a:p>
          <a:p>
            <a:r>
              <a:rPr lang="en-US" sz="1800" dirty="0">
                <a:solidFill>
                  <a:schemeClr val="bg1">
                    <a:alpha val="80000"/>
                  </a:schemeClr>
                </a:solidFill>
              </a:rPr>
              <a:t>FPR = 8/350</a:t>
            </a:r>
          </a:p>
          <a:p>
            <a:r>
              <a:rPr lang="en-US" sz="1800" dirty="0">
                <a:solidFill>
                  <a:schemeClr val="bg1">
                    <a:alpha val="80000"/>
                  </a:schemeClr>
                </a:solidFill>
              </a:rPr>
              <a:t>FNR = 50/350 </a:t>
            </a:r>
            <a:r>
              <a:rPr lang="en-US" sz="1400" dirty="0">
                <a:solidFill>
                  <a:schemeClr val="bg1">
                    <a:alpha val="80000"/>
                  </a:schemeClr>
                </a:solidFill>
              </a:rPr>
              <a:t>(many small blobs marked as defects in training set are in proximity with bigger blobs and thus were identified as part of the big blob, especially when the blade is positioned at an angle)</a:t>
            </a:r>
            <a:endParaRPr lang="en-US" sz="2000" dirty="0">
              <a:solidFill>
                <a:schemeClr val="bg1">
                  <a:alpha val="80000"/>
                </a:schemeClr>
              </a:solidFill>
            </a:endParaRPr>
          </a:p>
          <a:p>
            <a:endParaRPr lang="en-SG" sz="2400" dirty="0">
              <a:solidFill>
                <a:schemeClr val="bg1">
                  <a:alpha val="80000"/>
                </a:schemeClr>
              </a:solidFill>
            </a:endParaRPr>
          </a:p>
        </p:txBody>
      </p:sp>
      <p:pic>
        <p:nvPicPr>
          <p:cNvPr id="6" name="recording_3">
            <a:hlinkClick r:id="" action="ppaction://media"/>
            <a:extLst>
              <a:ext uri="{FF2B5EF4-FFF2-40B4-BE49-F238E27FC236}">
                <a16:creationId xmlns:a16="http://schemas.microsoft.com/office/drawing/2014/main" id="{060B9D77-11FB-683B-63BE-9566479C4F2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40957" y="1227742"/>
            <a:ext cx="8787388" cy="4942904"/>
          </a:xfrm>
          <a:prstGeom prst="rect">
            <a:avLst/>
          </a:prstGeom>
        </p:spPr>
      </p:pic>
    </p:spTree>
    <p:extLst>
      <p:ext uri="{BB962C8B-B14F-4D97-AF65-F5344CB8AC3E}">
        <p14:creationId xmlns:p14="http://schemas.microsoft.com/office/powerpoint/2010/main" val="369490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36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32F3F73-2444-FA98-8EDB-E3F779C16140}"/>
              </a:ext>
            </a:extLst>
          </p:cNvPr>
          <p:cNvPicPr>
            <a:picLocks noChangeAspect="1"/>
          </p:cNvPicPr>
          <p:nvPr/>
        </p:nvPicPr>
        <p:blipFill>
          <a:blip r:embed="rId2"/>
          <a:stretch>
            <a:fillRect/>
          </a:stretch>
        </p:blipFill>
        <p:spPr>
          <a:xfrm>
            <a:off x="1407242" y="0"/>
            <a:ext cx="9377517" cy="6745594"/>
          </a:xfrm>
          <a:prstGeom prst="rect">
            <a:avLst/>
          </a:prstGeom>
        </p:spPr>
      </p:pic>
      <p:sp>
        <p:nvSpPr>
          <p:cNvPr id="2" name="Title 1">
            <a:extLst>
              <a:ext uri="{FF2B5EF4-FFF2-40B4-BE49-F238E27FC236}">
                <a16:creationId xmlns:a16="http://schemas.microsoft.com/office/drawing/2014/main" id="{3B87CD53-884B-BD8B-188F-1767007F38E3}"/>
              </a:ext>
            </a:extLst>
          </p:cNvPr>
          <p:cNvSpPr>
            <a:spLocks noGrp="1"/>
          </p:cNvSpPr>
          <p:nvPr>
            <p:ph type="title"/>
          </p:nvPr>
        </p:nvSpPr>
        <p:spPr>
          <a:xfrm>
            <a:off x="1644446" y="216309"/>
            <a:ext cx="2386780" cy="687799"/>
          </a:xfrm>
        </p:spPr>
        <p:txBody>
          <a:bodyPr>
            <a:normAutofit/>
          </a:bodyPr>
          <a:lstStyle/>
          <a:p>
            <a:r>
              <a:rPr lang="en-US" sz="2400" dirty="0">
                <a:solidFill>
                  <a:schemeClr val="bg1"/>
                </a:solidFill>
              </a:rPr>
              <a:t>Mech Mind flow</a:t>
            </a:r>
            <a:endParaRPr lang="en-SG" sz="2400" dirty="0">
              <a:solidFill>
                <a:schemeClr val="bg1"/>
              </a:solidFill>
            </a:endParaRPr>
          </a:p>
        </p:txBody>
      </p:sp>
      <p:sp>
        <p:nvSpPr>
          <p:cNvPr id="11" name="TextBox 10">
            <a:extLst>
              <a:ext uri="{FF2B5EF4-FFF2-40B4-BE49-F238E27FC236}">
                <a16:creationId xmlns:a16="http://schemas.microsoft.com/office/drawing/2014/main" id="{57A69D85-84D5-04CB-8844-9F205291FD9E}"/>
              </a:ext>
            </a:extLst>
          </p:cNvPr>
          <p:cNvSpPr txBox="1"/>
          <p:nvPr/>
        </p:nvSpPr>
        <p:spPr>
          <a:xfrm>
            <a:off x="6429475" y="344764"/>
            <a:ext cx="3462602" cy="430887"/>
          </a:xfrm>
          <a:prstGeom prst="rect">
            <a:avLst/>
          </a:prstGeom>
          <a:noFill/>
        </p:spPr>
        <p:txBody>
          <a:bodyPr wrap="square" rtlCol="0">
            <a:spAutoFit/>
          </a:bodyPr>
          <a:lstStyle/>
          <a:p>
            <a:r>
              <a:rPr lang="en-US" sz="1100" dirty="0">
                <a:solidFill>
                  <a:schemeClr val="bg1"/>
                </a:solidFill>
              </a:rPr>
              <a:t>1. RGB camera obtains 2d image and depth map. Generate point cloud </a:t>
            </a:r>
          </a:p>
        </p:txBody>
      </p:sp>
      <p:sp>
        <p:nvSpPr>
          <p:cNvPr id="13" name="TextBox 12">
            <a:extLst>
              <a:ext uri="{FF2B5EF4-FFF2-40B4-BE49-F238E27FC236}">
                <a16:creationId xmlns:a16="http://schemas.microsoft.com/office/drawing/2014/main" id="{783DEB8D-1291-66C8-9168-D4220DEF5BE1}"/>
              </a:ext>
            </a:extLst>
          </p:cNvPr>
          <p:cNvSpPr txBox="1"/>
          <p:nvPr/>
        </p:nvSpPr>
        <p:spPr>
          <a:xfrm>
            <a:off x="8352517" y="1219954"/>
            <a:ext cx="2432241" cy="600164"/>
          </a:xfrm>
          <a:prstGeom prst="rect">
            <a:avLst/>
          </a:prstGeom>
          <a:noFill/>
        </p:spPr>
        <p:txBody>
          <a:bodyPr wrap="square" rtlCol="0">
            <a:spAutoFit/>
          </a:bodyPr>
          <a:lstStyle/>
          <a:p>
            <a:r>
              <a:rPr lang="en-SG" sz="1100" dirty="0">
                <a:solidFill>
                  <a:schemeClr val="bg1"/>
                </a:solidFill>
              </a:rPr>
              <a:t>3. Deep learning model identifies defects on vane, outputs instance segmentation mask</a:t>
            </a:r>
          </a:p>
        </p:txBody>
      </p:sp>
      <p:sp>
        <p:nvSpPr>
          <p:cNvPr id="14" name="TextBox 13">
            <a:extLst>
              <a:ext uri="{FF2B5EF4-FFF2-40B4-BE49-F238E27FC236}">
                <a16:creationId xmlns:a16="http://schemas.microsoft.com/office/drawing/2014/main" id="{C9EF4F59-6F16-E51D-6B4B-0113EAA0D28D}"/>
              </a:ext>
            </a:extLst>
          </p:cNvPr>
          <p:cNvSpPr txBox="1"/>
          <p:nvPr/>
        </p:nvSpPr>
        <p:spPr>
          <a:xfrm>
            <a:off x="7737988" y="2824628"/>
            <a:ext cx="3046770" cy="430887"/>
          </a:xfrm>
          <a:prstGeom prst="rect">
            <a:avLst/>
          </a:prstGeom>
          <a:noFill/>
        </p:spPr>
        <p:txBody>
          <a:bodyPr wrap="square" rtlCol="0">
            <a:spAutoFit/>
          </a:bodyPr>
          <a:lstStyle/>
          <a:p>
            <a:r>
              <a:rPr lang="en-US" sz="1100" dirty="0">
                <a:solidFill>
                  <a:schemeClr val="bg1"/>
                </a:solidFill>
              </a:rPr>
              <a:t>4. Perform blob analysis to get the semantic segmentation masks of individual defects</a:t>
            </a:r>
            <a:endParaRPr lang="en-SG" sz="1100" dirty="0">
              <a:solidFill>
                <a:schemeClr val="bg1"/>
              </a:solidFill>
            </a:endParaRPr>
          </a:p>
        </p:txBody>
      </p:sp>
      <p:sp>
        <p:nvSpPr>
          <p:cNvPr id="20" name="TextBox 19">
            <a:extLst>
              <a:ext uri="{FF2B5EF4-FFF2-40B4-BE49-F238E27FC236}">
                <a16:creationId xmlns:a16="http://schemas.microsoft.com/office/drawing/2014/main" id="{FE3E9F18-61F3-427D-ED69-2BADDF731E31}"/>
              </a:ext>
            </a:extLst>
          </p:cNvPr>
          <p:cNvSpPr txBox="1"/>
          <p:nvPr/>
        </p:nvSpPr>
        <p:spPr>
          <a:xfrm>
            <a:off x="1555958" y="1050676"/>
            <a:ext cx="1590367" cy="769441"/>
          </a:xfrm>
          <a:prstGeom prst="rect">
            <a:avLst/>
          </a:prstGeom>
          <a:noFill/>
        </p:spPr>
        <p:txBody>
          <a:bodyPr wrap="square" rtlCol="0">
            <a:spAutoFit/>
          </a:bodyPr>
          <a:lstStyle/>
          <a:p>
            <a:r>
              <a:rPr lang="en-US" sz="1100" dirty="0">
                <a:solidFill>
                  <a:schemeClr val="bg1"/>
                </a:solidFill>
              </a:rPr>
              <a:t>2. Perform workpiece recognition on point cloud to obtain pose of the wobj wrt camera</a:t>
            </a:r>
            <a:endParaRPr lang="en-SG" sz="1100" dirty="0">
              <a:solidFill>
                <a:schemeClr val="bg1"/>
              </a:solidFill>
            </a:endParaRPr>
          </a:p>
        </p:txBody>
      </p:sp>
      <p:sp>
        <p:nvSpPr>
          <p:cNvPr id="22" name="TextBox 21">
            <a:extLst>
              <a:ext uri="{FF2B5EF4-FFF2-40B4-BE49-F238E27FC236}">
                <a16:creationId xmlns:a16="http://schemas.microsoft.com/office/drawing/2014/main" id="{9CC8827B-E7A0-A7E4-6112-37DEF5E9AE49}"/>
              </a:ext>
            </a:extLst>
          </p:cNvPr>
          <p:cNvSpPr txBox="1"/>
          <p:nvPr/>
        </p:nvSpPr>
        <p:spPr>
          <a:xfrm>
            <a:off x="7412294" y="3399504"/>
            <a:ext cx="3333136" cy="738664"/>
          </a:xfrm>
          <a:prstGeom prst="rect">
            <a:avLst/>
          </a:prstGeom>
          <a:noFill/>
        </p:spPr>
        <p:txBody>
          <a:bodyPr wrap="square" rtlCol="0">
            <a:spAutoFit/>
          </a:bodyPr>
          <a:lstStyle/>
          <a:p>
            <a:r>
              <a:rPr lang="en-US" sz="1050" dirty="0">
                <a:solidFill>
                  <a:schemeClr val="bg1"/>
                </a:solidFill>
              </a:rPr>
              <a:t>5. Project mask images onto point cloud, calculate defect poses (wrt camera) through point cloud normal, and obtain the box dimensions of the masked point clouds (pose xyz as the center of the box)</a:t>
            </a:r>
          </a:p>
        </p:txBody>
      </p:sp>
      <p:sp>
        <p:nvSpPr>
          <p:cNvPr id="23" name="TextBox 22">
            <a:extLst>
              <a:ext uri="{FF2B5EF4-FFF2-40B4-BE49-F238E27FC236}">
                <a16:creationId xmlns:a16="http://schemas.microsoft.com/office/drawing/2014/main" id="{E640750B-48B3-C9FD-5830-0AED67FFA8DF}"/>
              </a:ext>
            </a:extLst>
          </p:cNvPr>
          <p:cNvSpPr txBox="1"/>
          <p:nvPr/>
        </p:nvSpPr>
        <p:spPr>
          <a:xfrm>
            <a:off x="1546126" y="3844412"/>
            <a:ext cx="2091812" cy="938719"/>
          </a:xfrm>
          <a:prstGeom prst="rect">
            <a:avLst/>
          </a:prstGeom>
          <a:noFill/>
        </p:spPr>
        <p:txBody>
          <a:bodyPr wrap="square" rtlCol="0">
            <a:spAutoFit/>
          </a:bodyPr>
          <a:lstStyle/>
          <a:p>
            <a:r>
              <a:rPr lang="en-US" sz="1100" dirty="0">
                <a:solidFill>
                  <a:schemeClr val="bg1"/>
                </a:solidFill>
              </a:rPr>
              <a:t>6. Transform all poses and point cloud (object and defect) wrt to robot base, convert orientation values from quaternion to euler angle)</a:t>
            </a:r>
            <a:endParaRPr lang="en-SG" sz="1100" dirty="0">
              <a:solidFill>
                <a:schemeClr val="bg1"/>
              </a:solidFill>
            </a:endParaRPr>
          </a:p>
        </p:txBody>
      </p:sp>
    </p:spTree>
    <p:extLst>
      <p:ext uri="{BB962C8B-B14F-4D97-AF65-F5344CB8AC3E}">
        <p14:creationId xmlns:p14="http://schemas.microsoft.com/office/powerpoint/2010/main" val="3118914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43B48DB-99B9-B5F9-8733-A0E66111FFA0}"/>
              </a:ext>
            </a:extLst>
          </p:cNvPr>
          <p:cNvPicPr>
            <a:picLocks noGrp="1" noChangeAspect="1"/>
          </p:cNvPicPr>
          <p:nvPr>
            <p:ph idx="1"/>
          </p:nvPr>
        </p:nvPicPr>
        <p:blipFill>
          <a:blip r:embed="rId2"/>
          <a:stretch>
            <a:fillRect/>
          </a:stretch>
        </p:blipFill>
        <p:spPr>
          <a:xfrm>
            <a:off x="566701" y="1602199"/>
            <a:ext cx="4988146" cy="3586027"/>
          </a:xfrm>
        </p:spPr>
      </p:pic>
      <p:sp>
        <p:nvSpPr>
          <p:cNvPr id="2" name="Title 1">
            <a:extLst>
              <a:ext uri="{FF2B5EF4-FFF2-40B4-BE49-F238E27FC236}">
                <a16:creationId xmlns:a16="http://schemas.microsoft.com/office/drawing/2014/main" id="{3B87CD53-884B-BD8B-188F-1767007F38E3}"/>
              </a:ext>
            </a:extLst>
          </p:cNvPr>
          <p:cNvSpPr>
            <a:spLocks noGrp="1"/>
          </p:cNvSpPr>
          <p:nvPr>
            <p:ph type="title"/>
          </p:nvPr>
        </p:nvSpPr>
        <p:spPr>
          <a:xfrm>
            <a:off x="629355" y="276636"/>
            <a:ext cx="10515600" cy="1325563"/>
          </a:xfrm>
        </p:spPr>
        <p:txBody>
          <a:bodyPr>
            <a:normAutofit/>
          </a:bodyPr>
          <a:lstStyle/>
          <a:p>
            <a:r>
              <a:rPr lang="en-US" sz="2800" dirty="0">
                <a:solidFill>
                  <a:schemeClr val="bg1"/>
                </a:solidFill>
              </a:rPr>
              <a:t>Output</a:t>
            </a:r>
            <a:endParaRPr lang="en-SG" sz="2800" dirty="0">
              <a:solidFill>
                <a:schemeClr val="bg1"/>
              </a:solidFill>
            </a:endParaRPr>
          </a:p>
        </p:txBody>
      </p:sp>
      <p:pic>
        <p:nvPicPr>
          <p:cNvPr id="4" name="Picture 3">
            <a:extLst>
              <a:ext uri="{FF2B5EF4-FFF2-40B4-BE49-F238E27FC236}">
                <a16:creationId xmlns:a16="http://schemas.microsoft.com/office/drawing/2014/main" id="{52921DE2-1A85-6344-1E50-B152ED0E9356}"/>
              </a:ext>
            </a:extLst>
          </p:cNvPr>
          <p:cNvPicPr>
            <a:picLocks noChangeAspect="1"/>
          </p:cNvPicPr>
          <p:nvPr/>
        </p:nvPicPr>
        <p:blipFill>
          <a:blip r:embed="rId3"/>
          <a:stretch>
            <a:fillRect/>
          </a:stretch>
        </p:blipFill>
        <p:spPr>
          <a:xfrm>
            <a:off x="4021094" y="778650"/>
            <a:ext cx="4149812" cy="3037976"/>
          </a:xfrm>
          <a:prstGeom prst="rect">
            <a:avLst/>
          </a:prstGeom>
        </p:spPr>
      </p:pic>
      <p:pic>
        <p:nvPicPr>
          <p:cNvPr id="7" name="Picture 6">
            <a:extLst>
              <a:ext uri="{FF2B5EF4-FFF2-40B4-BE49-F238E27FC236}">
                <a16:creationId xmlns:a16="http://schemas.microsoft.com/office/drawing/2014/main" id="{C01D3EB2-C683-25A9-A123-4019F294A49D}"/>
              </a:ext>
            </a:extLst>
          </p:cNvPr>
          <p:cNvPicPr>
            <a:picLocks noChangeAspect="1"/>
          </p:cNvPicPr>
          <p:nvPr/>
        </p:nvPicPr>
        <p:blipFill>
          <a:blip r:embed="rId4"/>
          <a:stretch>
            <a:fillRect/>
          </a:stretch>
        </p:blipFill>
        <p:spPr>
          <a:xfrm>
            <a:off x="8365388" y="563990"/>
            <a:ext cx="1762371" cy="5839640"/>
          </a:xfrm>
          <a:prstGeom prst="rect">
            <a:avLst/>
          </a:prstGeom>
        </p:spPr>
      </p:pic>
      <p:cxnSp>
        <p:nvCxnSpPr>
          <p:cNvPr id="9" name="Straight Connector 8">
            <a:extLst>
              <a:ext uri="{FF2B5EF4-FFF2-40B4-BE49-F238E27FC236}">
                <a16:creationId xmlns:a16="http://schemas.microsoft.com/office/drawing/2014/main" id="{927E0BF1-DDCE-2381-6184-C241F107FA6A}"/>
              </a:ext>
            </a:extLst>
          </p:cNvPr>
          <p:cNvCxnSpPr>
            <a:cxnSpLocks/>
            <a:stCxn id="14" idx="7"/>
            <a:endCxn id="4" idx="1"/>
          </p:cNvCxnSpPr>
          <p:nvPr/>
        </p:nvCxnSpPr>
        <p:spPr>
          <a:xfrm flipV="1">
            <a:off x="2652447" y="2297638"/>
            <a:ext cx="1368647" cy="118151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CA3F6111-7FFC-969B-ECAC-72F0549D7D86}"/>
              </a:ext>
            </a:extLst>
          </p:cNvPr>
          <p:cNvSpPr/>
          <p:nvPr/>
        </p:nvSpPr>
        <p:spPr>
          <a:xfrm>
            <a:off x="1836969" y="3313471"/>
            <a:ext cx="955392" cy="113136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758396D0-2BA2-9981-6774-6D237115EB64}"/>
              </a:ext>
            </a:extLst>
          </p:cNvPr>
          <p:cNvSpPr txBox="1"/>
          <p:nvPr/>
        </p:nvSpPr>
        <p:spPr>
          <a:xfrm>
            <a:off x="9856872" y="1130706"/>
            <a:ext cx="367408" cy="1277273"/>
          </a:xfrm>
          <a:prstGeom prst="rect">
            <a:avLst/>
          </a:prstGeom>
          <a:noFill/>
        </p:spPr>
        <p:txBody>
          <a:bodyPr wrap="none" rtlCol="0">
            <a:spAutoFit/>
          </a:bodyPr>
          <a:lstStyle/>
          <a:p>
            <a:r>
              <a:rPr lang="en-US" sz="1100" dirty="0">
                <a:solidFill>
                  <a:schemeClr val="bg1"/>
                </a:solidFill>
              </a:rPr>
              <a:t>X</a:t>
            </a:r>
          </a:p>
          <a:p>
            <a:r>
              <a:rPr lang="en-US" sz="1100" dirty="0">
                <a:solidFill>
                  <a:schemeClr val="bg1"/>
                </a:solidFill>
              </a:rPr>
              <a:t>Y</a:t>
            </a:r>
          </a:p>
          <a:p>
            <a:r>
              <a:rPr lang="en-US" sz="1100" dirty="0">
                <a:solidFill>
                  <a:schemeClr val="bg1"/>
                </a:solidFill>
              </a:rPr>
              <a:t>Z</a:t>
            </a:r>
          </a:p>
          <a:p>
            <a:r>
              <a:rPr lang="en-US" sz="1100" dirty="0">
                <a:solidFill>
                  <a:schemeClr val="bg1"/>
                </a:solidFill>
              </a:rPr>
              <a:t>q1 </a:t>
            </a:r>
          </a:p>
          <a:p>
            <a:r>
              <a:rPr lang="en-US" sz="1100" dirty="0">
                <a:solidFill>
                  <a:schemeClr val="bg1"/>
                </a:solidFill>
              </a:rPr>
              <a:t>q2 </a:t>
            </a:r>
          </a:p>
          <a:p>
            <a:r>
              <a:rPr lang="en-US" sz="1100" dirty="0">
                <a:solidFill>
                  <a:schemeClr val="bg1"/>
                </a:solidFill>
              </a:rPr>
              <a:t>q3 </a:t>
            </a:r>
          </a:p>
          <a:p>
            <a:r>
              <a:rPr lang="en-US" sz="1100" dirty="0">
                <a:solidFill>
                  <a:schemeClr val="bg1"/>
                </a:solidFill>
              </a:rPr>
              <a:t>w</a:t>
            </a:r>
          </a:p>
        </p:txBody>
      </p:sp>
      <p:sp>
        <p:nvSpPr>
          <p:cNvPr id="19" name="Oval 18">
            <a:extLst>
              <a:ext uri="{FF2B5EF4-FFF2-40B4-BE49-F238E27FC236}">
                <a16:creationId xmlns:a16="http://schemas.microsoft.com/office/drawing/2014/main" id="{4CD223AD-2367-D7C6-5777-45EB5BB4506E}"/>
              </a:ext>
            </a:extLst>
          </p:cNvPr>
          <p:cNvSpPr/>
          <p:nvPr/>
        </p:nvSpPr>
        <p:spPr>
          <a:xfrm>
            <a:off x="5311029" y="3310275"/>
            <a:ext cx="48616"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303BD8D4-7D58-B3CF-E6E6-89E3B09A1267}"/>
              </a:ext>
            </a:extLst>
          </p:cNvPr>
          <p:cNvSpPr/>
          <p:nvPr/>
        </p:nvSpPr>
        <p:spPr>
          <a:xfrm>
            <a:off x="5848061" y="2898228"/>
            <a:ext cx="48616"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Oval 21">
            <a:extLst>
              <a:ext uri="{FF2B5EF4-FFF2-40B4-BE49-F238E27FC236}">
                <a16:creationId xmlns:a16="http://schemas.microsoft.com/office/drawing/2014/main" id="{1F76F31E-6AEE-34BB-2744-A356D86B7073}"/>
              </a:ext>
            </a:extLst>
          </p:cNvPr>
          <p:cNvSpPr/>
          <p:nvPr/>
        </p:nvSpPr>
        <p:spPr>
          <a:xfrm>
            <a:off x="5520707" y="2489283"/>
            <a:ext cx="48616"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Oval 22">
            <a:extLst>
              <a:ext uri="{FF2B5EF4-FFF2-40B4-BE49-F238E27FC236}">
                <a16:creationId xmlns:a16="http://schemas.microsoft.com/office/drawing/2014/main" id="{A717F2A0-E7B5-B4E4-5AD3-DA9876AC4FB0}"/>
              </a:ext>
            </a:extLst>
          </p:cNvPr>
          <p:cNvSpPr/>
          <p:nvPr/>
        </p:nvSpPr>
        <p:spPr>
          <a:xfrm>
            <a:off x="6164826" y="1722366"/>
            <a:ext cx="48616"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5" name="Picture 24">
            <a:extLst>
              <a:ext uri="{FF2B5EF4-FFF2-40B4-BE49-F238E27FC236}">
                <a16:creationId xmlns:a16="http://schemas.microsoft.com/office/drawing/2014/main" id="{37CB72B4-F0D2-A455-2418-9C3DCC7C127D}"/>
              </a:ext>
            </a:extLst>
          </p:cNvPr>
          <p:cNvPicPr>
            <a:picLocks noChangeAspect="1"/>
          </p:cNvPicPr>
          <p:nvPr/>
        </p:nvPicPr>
        <p:blipFill rotWithShape="1">
          <a:blip r:embed="rId5"/>
          <a:srcRect l="18764" t="20456" r="20456" b="-5238"/>
          <a:stretch/>
        </p:blipFill>
        <p:spPr>
          <a:xfrm>
            <a:off x="6755414" y="2469619"/>
            <a:ext cx="1390950" cy="1849021"/>
          </a:xfrm>
          <a:prstGeom prst="rect">
            <a:avLst/>
          </a:prstGeom>
          <a:ln>
            <a:solidFill>
              <a:schemeClr val="bg1"/>
            </a:solidFill>
          </a:ln>
        </p:spPr>
      </p:pic>
      <p:pic>
        <p:nvPicPr>
          <p:cNvPr id="27" name="Picture 26">
            <a:extLst>
              <a:ext uri="{FF2B5EF4-FFF2-40B4-BE49-F238E27FC236}">
                <a16:creationId xmlns:a16="http://schemas.microsoft.com/office/drawing/2014/main" id="{A27A7B0E-00A4-896C-C7C5-3D0F4BA81928}"/>
              </a:ext>
            </a:extLst>
          </p:cNvPr>
          <p:cNvPicPr>
            <a:picLocks noChangeAspect="1"/>
          </p:cNvPicPr>
          <p:nvPr/>
        </p:nvPicPr>
        <p:blipFill>
          <a:blip r:embed="rId6"/>
          <a:stretch>
            <a:fillRect/>
          </a:stretch>
        </p:blipFill>
        <p:spPr>
          <a:xfrm>
            <a:off x="10229247" y="563990"/>
            <a:ext cx="1784277" cy="3905015"/>
          </a:xfrm>
          <a:prstGeom prst="rect">
            <a:avLst/>
          </a:prstGeom>
        </p:spPr>
      </p:pic>
      <p:cxnSp>
        <p:nvCxnSpPr>
          <p:cNvPr id="32" name="Connector: Curved 31">
            <a:extLst>
              <a:ext uri="{FF2B5EF4-FFF2-40B4-BE49-F238E27FC236}">
                <a16:creationId xmlns:a16="http://schemas.microsoft.com/office/drawing/2014/main" id="{03A4BA9B-26E6-E0D1-7103-CA10849531B1}"/>
              </a:ext>
            </a:extLst>
          </p:cNvPr>
          <p:cNvCxnSpPr>
            <a:cxnSpLocks/>
            <a:stCxn id="7" idx="0"/>
            <a:endCxn id="23" idx="0"/>
          </p:cNvCxnSpPr>
          <p:nvPr/>
        </p:nvCxnSpPr>
        <p:spPr>
          <a:xfrm rot="16200000" flipH="1" flipV="1">
            <a:off x="7138666" y="-385542"/>
            <a:ext cx="1158376" cy="3057440"/>
          </a:xfrm>
          <a:prstGeom prst="curvedConnector3">
            <a:avLst>
              <a:gd name="adj1" fmla="val -19735"/>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1" name="Connector: Curved 40">
            <a:extLst>
              <a:ext uri="{FF2B5EF4-FFF2-40B4-BE49-F238E27FC236}">
                <a16:creationId xmlns:a16="http://schemas.microsoft.com/office/drawing/2014/main" id="{45BBF0B2-0EF3-DA0F-C253-0959D69EA3B6}"/>
              </a:ext>
            </a:extLst>
          </p:cNvPr>
          <p:cNvCxnSpPr>
            <a:cxnSpLocks/>
            <a:stCxn id="27" idx="0"/>
            <a:endCxn id="25" idx="0"/>
          </p:cNvCxnSpPr>
          <p:nvPr/>
        </p:nvCxnSpPr>
        <p:spPr>
          <a:xfrm rot="16200000" flipH="1" flipV="1">
            <a:off x="8333323" y="-318445"/>
            <a:ext cx="1905629" cy="3670497"/>
          </a:xfrm>
          <a:prstGeom prst="curvedConnector3">
            <a:avLst>
              <a:gd name="adj1" fmla="val -11996"/>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C38301F0-53C9-9A47-8B8C-6E5058F524FE}"/>
              </a:ext>
            </a:extLst>
          </p:cNvPr>
          <p:cNvSpPr txBox="1"/>
          <p:nvPr/>
        </p:nvSpPr>
        <p:spPr>
          <a:xfrm>
            <a:off x="6804030" y="3688807"/>
            <a:ext cx="1306273" cy="600164"/>
          </a:xfrm>
          <a:prstGeom prst="rect">
            <a:avLst/>
          </a:prstGeom>
          <a:noFill/>
        </p:spPr>
        <p:txBody>
          <a:bodyPr wrap="square" rtlCol="0">
            <a:spAutoFit/>
          </a:bodyPr>
          <a:lstStyle/>
          <a:p>
            <a:pPr algn="ctr"/>
            <a:r>
              <a:rPr lang="en-US" sz="1100" dirty="0">
                <a:solidFill>
                  <a:schemeClr val="bg1"/>
                </a:solidFill>
              </a:rPr>
              <a:t>Instance Segmentation mask images</a:t>
            </a:r>
            <a:endParaRPr lang="en-SG" sz="1100" dirty="0">
              <a:solidFill>
                <a:schemeClr val="bg1"/>
              </a:solidFill>
            </a:endParaRPr>
          </a:p>
        </p:txBody>
      </p:sp>
      <p:grpSp>
        <p:nvGrpSpPr>
          <p:cNvPr id="54" name="Group 53">
            <a:extLst>
              <a:ext uri="{FF2B5EF4-FFF2-40B4-BE49-F238E27FC236}">
                <a16:creationId xmlns:a16="http://schemas.microsoft.com/office/drawing/2014/main" id="{F757FAE0-C72F-FCA2-FB3E-0BABCB498B2E}"/>
              </a:ext>
            </a:extLst>
          </p:cNvPr>
          <p:cNvGrpSpPr/>
          <p:nvPr/>
        </p:nvGrpSpPr>
        <p:grpSpPr>
          <a:xfrm>
            <a:off x="6755414" y="4444989"/>
            <a:ext cx="1571588" cy="1849021"/>
            <a:chOff x="6064541" y="4643636"/>
            <a:chExt cx="1402747" cy="1650374"/>
          </a:xfrm>
        </p:grpSpPr>
        <p:pic>
          <p:nvPicPr>
            <p:cNvPr id="51" name="Picture 50">
              <a:extLst>
                <a:ext uri="{FF2B5EF4-FFF2-40B4-BE49-F238E27FC236}">
                  <a16:creationId xmlns:a16="http://schemas.microsoft.com/office/drawing/2014/main" id="{BDFCA7BD-E2D7-4546-4A51-4443341FBE6F}"/>
                </a:ext>
              </a:extLst>
            </p:cNvPr>
            <p:cNvPicPr>
              <a:picLocks noChangeAspect="1"/>
            </p:cNvPicPr>
            <p:nvPr/>
          </p:nvPicPr>
          <p:blipFill rotWithShape="1">
            <a:blip r:embed="rId7"/>
            <a:srcRect l="22300" t="17594" r="30934" b="14823"/>
            <a:stretch/>
          </p:blipFill>
          <p:spPr>
            <a:xfrm>
              <a:off x="6064541" y="4643636"/>
              <a:ext cx="1232472" cy="1650374"/>
            </a:xfrm>
            <a:prstGeom prst="rect">
              <a:avLst/>
            </a:prstGeom>
            <a:ln>
              <a:solidFill>
                <a:schemeClr val="bg1"/>
              </a:solidFill>
            </a:ln>
          </p:spPr>
        </p:pic>
        <p:sp>
          <p:nvSpPr>
            <p:cNvPr id="53" name="TextBox 52">
              <a:extLst>
                <a:ext uri="{FF2B5EF4-FFF2-40B4-BE49-F238E27FC236}">
                  <a16:creationId xmlns:a16="http://schemas.microsoft.com/office/drawing/2014/main" id="{FB20FF18-5564-E0C6-798F-062F9845847B}"/>
                </a:ext>
              </a:extLst>
            </p:cNvPr>
            <p:cNvSpPr txBox="1"/>
            <p:nvPr/>
          </p:nvSpPr>
          <p:spPr>
            <a:xfrm>
              <a:off x="6076338" y="6023370"/>
              <a:ext cx="1390950" cy="253916"/>
            </a:xfrm>
            <a:prstGeom prst="rect">
              <a:avLst/>
            </a:prstGeom>
            <a:noFill/>
          </p:spPr>
          <p:txBody>
            <a:bodyPr wrap="square" rtlCol="0">
              <a:spAutoFit/>
            </a:bodyPr>
            <a:lstStyle/>
            <a:p>
              <a:r>
                <a:rPr lang="en-US" sz="1050" dirty="0">
                  <a:solidFill>
                    <a:schemeClr val="bg1"/>
                  </a:solidFill>
                </a:rPr>
                <a:t>Masked Point Cloud</a:t>
              </a:r>
              <a:endParaRPr lang="en-SG" sz="1050" dirty="0">
                <a:solidFill>
                  <a:schemeClr val="bg1"/>
                </a:solidFill>
              </a:endParaRPr>
            </a:p>
          </p:txBody>
        </p:sp>
      </p:grpSp>
    </p:spTree>
    <p:extLst>
      <p:ext uri="{BB962C8B-B14F-4D97-AF65-F5344CB8AC3E}">
        <p14:creationId xmlns:p14="http://schemas.microsoft.com/office/powerpoint/2010/main" val="1664587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document_6141013543413091948">
            <a:hlinkClick r:id="" action="ppaction://media"/>
            <a:extLst>
              <a:ext uri="{FF2B5EF4-FFF2-40B4-BE49-F238E27FC236}">
                <a16:creationId xmlns:a16="http://schemas.microsoft.com/office/drawing/2014/main" id="{3DB1CC17-B4A2-55F4-FF14-7C55F8A8FC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5474" y="1030147"/>
            <a:ext cx="9841052" cy="5535591"/>
          </a:xfrm>
          <a:prstGeom prst="rect">
            <a:avLst/>
          </a:prstGeom>
        </p:spPr>
      </p:pic>
      <p:sp>
        <p:nvSpPr>
          <p:cNvPr id="5" name="Title 1">
            <a:extLst>
              <a:ext uri="{FF2B5EF4-FFF2-40B4-BE49-F238E27FC236}">
                <a16:creationId xmlns:a16="http://schemas.microsoft.com/office/drawing/2014/main" id="{60B16D82-DFB0-C693-0FED-36671EFA9D50}"/>
              </a:ext>
            </a:extLst>
          </p:cNvPr>
          <p:cNvSpPr txBox="1">
            <a:spLocks/>
          </p:cNvSpPr>
          <p:nvPr/>
        </p:nvSpPr>
        <p:spPr>
          <a:xfrm>
            <a:off x="629355" y="396434"/>
            <a:ext cx="10528640" cy="5335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Robot Movement (locked orientation)</a:t>
            </a:r>
            <a:endParaRPr lang="en-SG" sz="2800" dirty="0">
              <a:solidFill>
                <a:schemeClr val="bg1"/>
              </a:solidFill>
            </a:endParaRPr>
          </a:p>
        </p:txBody>
      </p:sp>
    </p:spTree>
    <p:extLst>
      <p:ext uri="{BB962C8B-B14F-4D97-AF65-F5344CB8AC3E}">
        <p14:creationId xmlns:p14="http://schemas.microsoft.com/office/powerpoint/2010/main" val="78382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7CD53-884B-BD8B-188F-1767007F38E3}"/>
              </a:ext>
            </a:extLst>
          </p:cNvPr>
          <p:cNvSpPr>
            <a:spLocks noGrp="1"/>
          </p:cNvSpPr>
          <p:nvPr>
            <p:ph type="title"/>
          </p:nvPr>
        </p:nvSpPr>
        <p:spPr>
          <a:xfrm>
            <a:off x="629355" y="276636"/>
            <a:ext cx="10515600" cy="1325563"/>
          </a:xfrm>
        </p:spPr>
        <p:txBody>
          <a:bodyPr>
            <a:normAutofit/>
          </a:bodyPr>
          <a:lstStyle/>
          <a:p>
            <a:r>
              <a:rPr lang="en-US" sz="2800" dirty="0">
                <a:solidFill>
                  <a:schemeClr val="bg1"/>
                </a:solidFill>
              </a:rPr>
              <a:t>Positional accuracy</a:t>
            </a:r>
            <a:endParaRPr lang="en-SG" sz="2800" dirty="0">
              <a:solidFill>
                <a:schemeClr val="bg1"/>
              </a:solidFill>
            </a:endParaRPr>
          </a:p>
        </p:txBody>
      </p:sp>
      <p:pic>
        <p:nvPicPr>
          <p:cNvPr id="18" name="Picture 17" descr="A close-up of a metal object&#10;&#10;Description automatically generated">
            <a:extLst>
              <a:ext uri="{FF2B5EF4-FFF2-40B4-BE49-F238E27FC236}">
                <a16:creationId xmlns:a16="http://schemas.microsoft.com/office/drawing/2014/main" id="{5A4316BA-2131-5514-DC5A-767DB5F752E6}"/>
              </a:ext>
            </a:extLst>
          </p:cNvPr>
          <p:cNvPicPr>
            <a:picLocks noChangeAspect="1"/>
          </p:cNvPicPr>
          <p:nvPr/>
        </p:nvPicPr>
        <p:blipFill rotWithShape="1">
          <a:blip r:embed="rId2">
            <a:extLst>
              <a:ext uri="{28A0092B-C50C-407E-A947-70E740481C1C}">
                <a14:useLocalDpi xmlns:a14="http://schemas.microsoft.com/office/drawing/2010/main" val="0"/>
              </a:ext>
            </a:extLst>
          </a:blip>
          <a:srcRect l="29831" t="7150" r="13922" b="36603"/>
          <a:stretch/>
        </p:blipFill>
        <p:spPr>
          <a:xfrm>
            <a:off x="3244647" y="1550114"/>
            <a:ext cx="2851353" cy="3801804"/>
          </a:xfrm>
          <a:prstGeom prst="rect">
            <a:avLst/>
          </a:prstGeom>
        </p:spPr>
      </p:pic>
      <p:pic>
        <p:nvPicPr>
          <p:cNvPr id="26" name="Picture 25" descr="A metal piece with a metal rod&#10;&#10;Description automatically generated with medium confidence">
            <a:extLst>
              <a:ext uri="{FF2B5EF4-FFF2-40B4-BE49-F238E27FC236}">
                <a16:creationId xmlns:a16="http://schemas.microsoft.com/office/drawing/2014/main" id="{6AD393CF-2B4A-D337-0436-D135430FAEF2}"/>
              </a:ext>
            </a:extLst>
          </p:cNvPr>
          <p:cNvPicPr>
            <a:picLocks noChangeAspect="1"/>
          </p:cNvPicPr>
          <p:nvPr/>
        </p:nvPicPr>
        <p:blipFill rotWithShape="1">
          <a:blip r:embed="rId3">
            <a:extLst>
              <a:ext uri="{28A0092B-C50C-407E-A947-70E740481C1C}">
                <a14:useLocalDpi xmlns:a14="http://schemas.microsoft.com/office/drawing/2010/main" val="0"/>
              </a:ext>
            </a:extLst>
          </a:blip>
          <a:srcRect l="14496" b="14496"/>
          <a:stretch/>
        </p:blipFill>
        <p:spPr>
          <a:xfrm>
            <a:off x="8947353" y="1550114"/>
            <a:ext cx="2851353" cy="3801804"/>
          </a:xfrm>
          <a:prstGeom prst="rect">
            <a:avLst/>
          </a:prstGeom>
        </p:spPr>
      </p:pic>
      <p:pic>
        <p:nvPicPr>
          <p:cNvPr id="32" name="Picture 31" descr="A metal piece with a metal rod&#10;&#10;Description automatically generated with medium confidence">
            <a:extLst>
              <a:ext uri="{FF2B5EF4-FFF2-40B4-BE49-F238E27FC236}">
                <a16:creationId xmlns:a16="http://schemas.microsoft.com/office/drawing/2014/main" id="{5ECB0DEF-CDE0-B8CE-F1DE-A70CDDA4CB9E}"/>
              </a:ext>
            </a:extLst>
          </p:cNvPr>
          <p:cNvPicPr>
            <a:picLocks noChangeAspect="1"/>
          </p:cNvPicPr>
          <p:nvPr/>
        </p:nvPicPr>
        <p:blipFill rotWithShape="1">
          <a:blip r:embed="rId4">
            <a:extLst>
              <a:ext uri="{28A0092B-C50C-407E-A947-70E740481C1C}">
                <a14:useLocalDpi xmlns:a14="http://schemas.microsoft.com/office/drawing/2010/main" val="0"/>
              </a:ext>
            </a:extLst>
          </a:blip>
          <a:srcRect l="18890" r="8178" b="27068"/>
          <a:stretch/>
        </p:blipFill>
        <p:spPr>
          <a:xfrm>
            <a:off x="6096000" y="1550114"/>
            <a:ext cx="2851354" cy="3801804"/>
          </a:xfrm>
          <a:prstGeom prst="rect">
            <a:avLst/>
          </a:prstGeom>
        </p:spPr>
      </p:pic>
      <p:pic>
        <p:nvPicPr>
          <p:cNvPr id="34" name="Picture 33" descr="A metal object with a metal pole&#10;&#10;Description automatically generated with medium confidence">
            <a:extLst>
              <a:ext uri="{FF2B5EF4-FFF2-40B4-BE49-F238E27FC236}">
                <a16:creationId xmlns:a16="http://schemas.microsoft.com/office/drawing/2014/main" id="{8D038A61-EF74-209F-7161-468298A8CA89}"/>
              </a:ext>
            </a:extLst>
          </p:cNvPr>
          <p:cNvPicPr>
            <a:picLocks noChangeAspect="1"/>
          </p:cNvPicPr>
          <p:nvPr/>
        </p:nvPicPr>
        <p:blipFill rotWithShape="1">
          <a:blip r:embed="rId5">
            <a:extLst>
              <a:ext uri="{28A0092B-C50C-407E-A947-70E740481C1C}">
                <a14:useLocalDpi xmlns:a14="http://schemas.microsoft.com/office/drawing/2010/main" val="0"/>
              </a:ext>
            </a:extLst>
          </a:blip>
          <a:srcRect l="7945" r="14205" b="22150"/>
          <a:stretch/>
        </p:blipFill>
        <p:spPr>
          <a:xfrm>
            <a:off x="393294" y="1550114"/>
            <a:ext cx="2851353" cy="3801804"/>
          </a:xfrm>
          <a:prstGeom prst="rect">
            <a:avLst/>
          </a:prstGeom>
        </p:spPr>
      </p:pic>
      <p:sp>
        <p:nvSpPr>
          <p:cNvPr id="35" name="TextBox 34">
            <a:extLst>
              <a:ext uri="{FF2B5EF4-FFF2-40B4-BE49-F238E27FC236}">
                <a16:creationId xmlns:a16="http://schemas.microsoft.com/office/drawing/2014/main" id="{B1AFB946-A1B0-E644-FF47-D59F2630F080}"/>
              </a:ext>
            </a:extLst>
          </p:cNvPr>
          <p:cNvSpPr txBox="1"/>
          <p:nvPr/>
        </p:nvSpPr>
        <p:spPr>
          <a:xfrm>
            <a:off x="2398032" y="5555851"/>
            <a:ext cx="7395935" cy="369332"/>
          </a:xfrm>
          <a:prstGeom prst="rect">
            <a:avLst/>
          </a:prstGeom>
          <a:noFill/>
        </p:spPr>
        <p:txBody>
          <a:bodyPr wrap="none" rtlCol="0">
            <a:spAutoFit/>
          </a:bodyPr>
          <a:lstStyle/>
          <a:p>
            <a:r>
              <a:rPr lang="en-US" dirty="0">
                <a:solidFill>
                  <a:schemeClr val="bg1"/>
                </a:solidFill>
              </a:rPr>
              <a:t>Sharp tip goes directly to the center of the defect (denoted by a black dot) </a:t>
            </a:r>
            <a:endParaRPr lang="en-SG" dirty="0">
              <a:solidFill>
                <a:schemeClr val="bg1"/>
              </a:solidFill>
            </a:endParaRPr>
          </a:p>
        </p:txBody>
      </p:sp>
    </p:spTree>
    <p:extLst>
      <p:ext uri="{BB962C8B-B14F-4D97-AF65-F5344CB8AC3E}">
        <p14:creationId xmlns:p14="http://schemas.microsoft.com/office/powerpoint/2010/main" val="11210869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142</TotalTime>
  <Words>223</Words>
  <Application>Microsoft Office PowerPoint</Application>
  <PresentationFormat>Widescreen</PresentationFormat>
  <Paragraphs>24</Paragraphs>
  <Slides>5</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Aptos</vt:lpstr>
      <vt:lpstr>Aptos Display</vt:lpstr>
      <vt:lpstr>Arial</vt:lpstr>
      <vt:lpstr>Office Theme</vt:lpstr>
      <vt:lpstr>Deep learning model</vt:lpstr>
      <vt:lpstr>Mech Mind flow</vt:lpstr>
      <vt:lpstr>Output</vt:lpstr>
      <vt:lpstr>PowerPoint Presentation</vt:lpstr>
      <vt:lpstr>Positional accuracy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model</dc:title>
  <dc:creator>Chie Weng</dc:creator>
  <cp:lastModifiedBy>Chie Weng</cp:lastModifiedBy>
  <cp:revision>1</cp:revision>
  <dcterms:created xsi:type="dcterms:W3CDTF">2024-04-23T07:41:50Z</dcterms:created>
  <dcterms:modified xsi:type="dcterms:W3CDTF">2024-04-23T10:04:37Z</dcterms:modified>
</cp:coreProperties>
</file>